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57" r:id="rId6"/>
    <p:sldId id="258" r:id="rId7"/>
    <p:sldId id="265" r:id="rId8"/>
    <p:sldId id="263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C18A6-3ECD-4D5B-BABE-5F114E6117C2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FA45C-9AD7-4BA3-8BE4-1BF5E1381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Мелодия стекла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A45C-9AD7-4BA3-8BE4-1BF5E13818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89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Первая часть эксперимента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A45C-9AD7-4BA3-8BE4-1BF5E13818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5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Вторая часть эксперимента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A45C-9AD7-4BA3-8BE4-1BF5E138187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A45C-9AD7-4BA3-8BE4-1BF5E138187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0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B5C6-002D-47A8-81B8-91A837D4FE0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022-E309-440C-BDB9-21F8203F07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B5C6-002D-47A8-81B8-91A837D4FE0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022-E309-440C-BDB9-21F8203F0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B5C6-002D-47A8-81B8-91A837D4FE0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022-E309-440C-BDB9-21F8203F0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B5C6-002D-47A8-81B8-91A837D4FE0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022-E309-440C-BDB9-21F8203F07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B5C6-002D-47A8-81B8-91A837D4FE0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022-E309-440C-BDB9-21F8203F0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B5C6-002D-47A8-81B8-91A837D4FE0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022-E309-440C-BDB9-21F8203F07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B5C6-002D-47A8-81B8-91A837D4FE0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022-E309-440C-BDB9-21F8203F07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B5C6-002D-47A8-81B8-91A837D4FE0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022-E309-440C-BDB9-21F8203F0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B5C6-002D-47A8-81B8-91A837D4FE0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022-E309-440C-BDB9-21F8203F0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B5C6-002D-47A8-81B8-91A837D4FE0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022-E309-440C-BDB9-21F8203F0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B5C6-002D-47A8-81B8-91A837D4FE0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D022-E309-440C-BDB9-21F8203F07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13B5C6-002D-47A8-81B8-91A837D4FE00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80D022-E309-440C-BDB9-21F8203F07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126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-8786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7030A0"/>
                </a:solidFill>
              </a:rPr>
              <a:t>Мелодия стекла</a:t>
            </a:r>
          </a:p>
        </p:txBody>
      </p:sp>
    </p:spTree>
    <p:extLst>
      <p:ext uri="{BB962C8B-B14F-4D97-AF65-F5344CB8AC3E}">
        <p14:creationId xmlns:p14="http://schemas.microsoft.com/office/powerpoint/2010/main" val="31356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20880" cy="1143000"/>
          </a:xfrm>
        </p:spPr>
        <p:txBody>
          <a:bodyPr/>
          <a:lstStyle/>
          <a:p>
            <a:r>
              <a:rPr lang="ru-RU" sz="4000" dirty="0" smtClean="0"/>
              <a:t>Над проектом работали учащиеся 5 класса: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619672" y="2348880"/>
            <a:ext cx="7200800" cy="347472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Семичкова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Екатерина</a:t>
            </a:r>
          </a:p>
          <a:p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Лютина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Елизавета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076056" y="4725144"/>
            <a:ext cx="3816424" cy="1656184"/>
          </a:xfrm>
        </p:spPr>
        <p:txBody>
          <a:bodyPr/>
          <a:lstStyle/>
          <a:p>
            <a:r>
              <a:rPr lang="ru-RU" dirty="0" smtClean="0"/>
              <a:t>Руководитель проекта: Учитель музыки Тимофеева И.Е.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6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712968" cy="8136904"/>
          </a:xfrm>
        </p:spPr>
        <p:txBody>
          <a:bodyPr>
            <a:normAutofit fontScale="70000" lnSpcReduction="20000"/>
          </a:bodyPr>
          <a:lstStyle/>
          <a:p>
            <a:r>
              <a:rPr lang="ru-RU" sz="4500" b="1" u="sng" dirty="0">
                <a:solidFill>
                  <a:srgbClr val="FF0000"/>
                </a:solidFill>
              </a:rPr>
              <a:t>Проблема исследования</a:t>
            </a:r>
            <a:r>
              <a:rPr lang="ru-RU" sz="4500" dirty="0"/>
              <a:t> – как сыграть мелодию на нетрадиционном инструменте</a:t>
            </a:r>
            <a:r>
              <a:rPr lang="ru-RU" sz="4500" dirty="0" smtClean="0"/>
              <a:t>.</a:t>
            </a:r>
          </a:p>
          <a:p>
            <a:r>
              <a:rPr lang="ru-RU" sz="4500" b="1" u="sng" dirty="0">
                <a:solidFill>
                  <a:srgbClr val="FF0000"/>
                </a:solidFill>
              </a:rPr>
              <a:t>Цель исследования</a:t>
            </a:r>
            <a:r>
              <a:rPr lang="ru-RU" sz="4500" dirty="0"/>
              <a:t> – создать музыкальный инструмент с помощью стеклянной посуды и воды</a:t>
            </a:r>
            <a:r>
              <a:rPr lang="ru-RU" sz="4500" dirty="0" smtClean="0"/>
              <a:t>.</a:t>
            </a:r>
          </a:p>
          <a:p>
            <a:r>
              <a:rPr lang="ru-RU" sz="4500" b="1" u="sng" dirty="0">
                <a:solidFill>
                  <a:srgbClr val="FF0000"/>
                </a:solidFill>
              </a:rPr>
              <a:t>Гипотеза</a:t>
            </a:r>
            <a:r>
              <a:rPr lang="ru-RU" sz="4500" dirty="0"/>
              <a:t> – в качестве музыкального инструмента, возможно, использовать различные стеклянные ёмкости: бутылки, стаканы, банки и т.д</a:t>
            </a:r>
            <a:r>
              <a:rPr lang="ru-RU" sz="4500" dirty="0" smtClean="0"/>
              <a:t>.</a:t>
            </a:r>
          </a:p>
          <a:p>
            <a:r>
              <a:rPr lang="ru-RU" sz="4500" b="1" u="sng" dirty="0">
                <a:solidFill>
                  <a:srgbClr val="FF0000"/>
                </a:solidFill>
              </a:rPr>
              <a:t>Объект</a:t>
            </a:r>
            <a:r>
              <a:rPr lang="ru-RU" sz="4500" dirty="0"/>
              <a:t> – стеклянные ёмкости – как музыкальный </a:t>
            </a:r>
            <a:r>
              <a:rPr lang="ru-RU" sz="4500" dirty="0" smtClean="0"/>
              <a:t>инструмент</a:t>
            </a:r>
          </a:p>
          <a:p>
            <a:r>
              <a:rPr lang="ru-RU" sz="4500" b="1" u="sng" dirty="0">
                <a:solidFill>
                  <a:srgbClr val="FF0000"/>
                </a:solidFill>
              </a:rPr>
              <a:t>Предмет</a:t>
            </a:r>
            <a:r>
              <a:rPr lang="ru-RU" sz="4500" u="sng" dirty="0">
                <a:solidFill>
                  <a:srgbClr val="FF0000"/>
                </a:solidFill>
              </a:rPr>
              <a:t> </a:t>
            </a:r>
            <a:r>
              <a:rPr lang="ru-RU" sz="4500" dirty="0"/>
              <a:t>– частота звука, получаемая с помощью стекла и воды.</a:t>
            </a:r>
          </a:p>
          <a:p>
            <a:pPr marL="45720" indent="0">
              <a:buNone/>
            </a:pPr>
            <a:endParaRPr lang="ru-RU" sz="4500" dirty="0"/>
          </a:p>
          <a:p>
            <a:pPr marL="45720" indent="0">
              <a:buNone/>
            </a:pPr>
            <a:r>
              <a:rPr lang="ru-RU" sz="4500" dirty="0"/>
              <a:t/>
            </a:r>
            <a:br>
              <a:rPr lang="ru-RU" sz="4500" dirty="0"/>
            </a:br>
            <a:endParaRPr lang="ru-RU" sz="4500" dirty="0" smtClean="0"/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2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9217024" cy="6858000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Задачи исследования: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/>
              <a:t>1. Проследить историю музыкальных инструментов.</a:t>
            </a:r>
            <a:br>
              <a:rPr lang="ru-RU" sz="3200" dirty="0"/>
            </a:br>
            <a:r>
              <a:rPr lang="ru-RU" sz="3200" dirty="0"/>
              <a:t>2. Изучить музыкальные инструменты и их классификации</a:t>
            </a:r>
            <a:r>
              <a:rPr lang="ru-RU" sz="3200" dirty="0" smtClean="0"/>
              <a:t>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3</a:t>
            </a:r>
            <a:r>
              <a:rPr lang="ru-RU" sz="3200" dirty="0" smtClean="0"/>
              <a:t>. </a:t>
            </a:r>
            <a:r>
              <a:rPr lang="ru-RU" sz="3200" dirty="0"/>
              <a:t>Провести эксперимент по измерению частоты звука полученной с помощью стеклянной посуды и воды. </a:t>
            </a:r>
            <a:br>
              <a:rPr lang="ru-RU" sz="3200" dirty="0"/>
            </a:br>
            <a:r>
              <a:rPr lang="ru-RU" sz="3200" dirty="0" smtClean="0"/>
              <a:t>4. </a:t>
            </a:r>
            <a:r>
              <a:rPr lang="ru-RU" sz="3200" dirty="0"/>
              <a:t>Привести в соответствие полученную частоту с музыкальными тонами.</a:t>
            </a:r>
            <a:br>
              <a:rPr lang="ru-RU" sz="3200" dirty="0"/>
            </a:br>
            <a:r>
              <a:rPr lang="ru-RU" sz="3200" dirty="0" smtClean="0"/>
              <a:t>5. </a:t>
            </a:r>
            <a:r>
              <a:rPr lang="ru-RU" sz="3200" dirty="0"/>
              <a:t>Сыграть мелодию на полученном музыкальном инструменте.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942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496944" cy="6336704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rgbClr val="FF0000"/>
                </a:solidFill>
              </a:rPr>
              <a:t>Практическая значимость работы</a:t>
            </a:r>
            <a:r>
              <a:rPr lang="ru-RU" sz="3600" dirty="0">
                <a:solidFill>
                  <a:srgbClr val="FF0000"/>
                </a:solidFill>
              </a:rPr>
              <a:t> – </a:t>
            </a:r>
            <a:r>
              <a:rPr lang="ru-RU" sz="3200" dirty="0"/>
              <a:t>в процессе исследования создан музыкальный инструмент, с помощью которого можно получать различные тона.</a:t>
            </a:r>
          </a:p>
        </p:txBody>
      </p:sp>
      <p:pic>
        <p:nvPicPr>
          <p:cNvPr id="1026" name="Picture 2" descr="C:\Users\USER\Desktop\Проектная деятельность(примеры)\Мелодия стекла\...Мелодия стекла\Картинки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45533"/>
            <a:ext cx="5616623" cy="421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341784"/>
            <a:ext cx="727280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Музыкальное искусство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4" descr="http://www.gifs.net/Animation11/Jobs_and_People/Musicians_and_Singers/Drummer_walk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18" y="1484784"/>
            <a:ext cx="2127870" cy="2127870"/>
          </a:xfrm>
          <a:prstGeom prst="rect">
            <a:avLst/>
          </a:prstGeom>
          <a:noFill/>
        </p:spPr>
      </p:pic>
      <p:pic>
        <p:nvPicPr>
          <p:cNvPr id="6" name="Picture 10" descr="http://wnlbv.narod.ru/vi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685" y="1484784"/>
            <a:ext cx="2512899" cy="1695823"/>
          </a:xfrm>
          <a:prstGeom prst="rect">
            <a:avLst/>
          </a:prstGeom>
          <a:noFill/>
        </p:spPr>
      </p:pic>
      <p:pic>
        <p:nvPicPr>
          <p:cNvPr id="7" name="Picture 6" descr="http://s10.rimg.info/567a0615660d3f45b8c8319d2f1ed7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2450343" cy="2827319"/>
          </a:xfrm>
          <a:prstGeom prst="rect">
            <a:avLst/>
          </a:prstGeom>
          <a:noFill/>
        </p:spPr>
      </p:pic>
      <p:pic>
        <p:nvPicPr>
          <p:cNvPr id="8" name="Picture 14" descr="http://www.lair2000.net/a-f4/4af4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141990"/>
            <a:ext cx="1440160" cy="2674585"/>
          </a:xfrm>
          <a:prstGeom prst="rect">
            <a:avLst/>
          </a:prstGeom>
          <a:noFill/>
        </p:spPr>
      </p:pic>
      <p:pic>
        <p:nvPicPr>
          <p:cNvPr id="9" name="Picture 8" descr="http://s53.radikal.ru/i141/1106/02/266b9f0c79b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600" y="3929005"/>
            <a:ext cx="1728192" cy="2877484"/>
          </a:xfrm>
          <a:prstGeom prst="rect">
            <a:avLst/>
          </a:prstGeom>
          <a:noFill/>
        </p:spPr>
      </p:pic>
      <p:pic>
        <p:nvPicPr>
          <p:cNvPr id="10" name="Picture 12" descr="http://www.caravanning-oz.com/brass_00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2663" y="1876284"/>
            <a:ext cx="4718833" cy="1344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20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568531"/>
            <a:ext cx="1786350" cy="1356413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Струнные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фортепиано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арфы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итары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скрипки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1272" y="1568529"/>
            <a:ext cx="1660728" cy="1559635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</a:rPr>
              <a:t>Я</a:t>
            </a:r>
            <a:r>
              <a:rPr lang="ru-RU" b="1" u="sng" dirty="0" smtClean="0">
                <a:solidFill>
                  <a:schemeClr val="tx1"/>
                </a:solidFill>
              </a:rPr>
              <a:t>зычковые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аккордеоны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б</a:t>
            </a:r>
            <a:r>
              <a:rPr lang="ru-RU" dirty="0" smtClean="0">
                <a:solidFill>
                  <a:schemeClr val="tx1"/>
                </a:solidFill>
              </a:rPr>
              <a:t>аяны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гармоники</a:t>
            </a:r>
          </a:p>
          <a:p>
            <a:pPr algn="ctr"/>
            <a:endParaRPr lang="ru-RU" b="1" u="sng" dirty="0" smtClean="0">
              <a:solidFill>
                <a:schemeClr val="tx1"/>
              </a:solidFill>
            </a:endParaRPr>
          </a:p>
          <a:p>
            <a:pPr algn="ctr"/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6745" y="1568530"/>
            <a:ext cx="1418456" cy="1637233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Духовые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аксофон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ларнет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ф</a:t>
            </a:r>
            <a:r>
              <a:rPr lang="ru-RU" dirty="0" smtClean="0">
                <a:solidFill>
                  <a:schemeClr val="tx1"/>
                </a:solidFill>
              </a:rPr>
              <a:t>лейта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орган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58344" y="1643053"/>
            <a:ext cx="1944216" cy="886753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Перепоночные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б</a:t>
            </a:r>
            <a:r>
              <a:rPr lang="ru-RU" dirty="0" smtClean="0">
                <a:solidFill>
                  <a:schemeClr val="tx1"/>
                </a:solidFill>
              </a:rPr>
              <a:t>арабаны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литавры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0276" y="332656"/>
            <a:ext cx="5868652" cy="91440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Классификация музыкальных инструментов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066308" y="1273118"/>
            <a:ext cx="288032" cy="3214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361413" y="1273118"/>
            <a:ext cx="133164" cy="3214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563888" y="1312945"/>
            <a:ext cx="0" cy="3301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835696" y="1247056"/>
            <a:ext cx="504056" cy="3214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811314" y="3746668"/>
            <a:ext cx="1908211" cy="1335224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Электронные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э</a:t>
            </a:r>
            <a:r>
              <a:rPr lang="ru-RU" dirty="0" smtClean="0">
                <a:solidFill>
                  <a:schemeClr val="tx1"/>
                </a:solidFill>
              </a:rPr>
              <a:t>лектроорган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э</a:t>
            </a:r>
            <a:r>
              <a:rPr lang="ru-RU" dirty="0" smtClean="0">
                <a:solidFill>
                  <a:schemeClr val="tx1"/>
                </a:solidFill>
              </a:rPr>
              <a:t>лектро-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ритмические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03648" y="3726710"/>
            <a:ext cx="1872208" cy="1355182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Пластиночные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силофон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аримба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металлофон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588224" y="1312945"/>
            <a:ext cx="0" cy="24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571172" y="1257914"/>
            <a:ext cx="0" cy="24687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563888" y="3746668"/>
            <a:ext cx="1728192" cy="1338516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Прочие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гольники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аракасы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кастаньеты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4764416" y="1312945"/>
            <a:ext cx="0" cy="24337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9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CIM\100PHOTO\SAM_12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165304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Первая часть эксперимента </a:t>
            </a:r>
          </a:p>
        </p:txBody>
      </p:sp>
    </p:spTree>
    <p:extLst>
      <p:ext uri="{BB962C8B-B14F-4D97-AF65-F5344CB8AC3E}">
        <p14:creationId xmlns:p14="http://schemas.microsoft.com/office/powerpoint/2010/main" val="4300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CIM\100PHOTO\SAM_1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36" y="3255614"/>
            <a:ext cx="4743863" cy="36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DCIM\100PHOTO\SAM_12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517740" cy="33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9724" y="6388375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 Вторая часть эксперимента</a:t>
            </a:r>
          </a:p>
        </p:txBody>
      </p:sp>
      <p:pic>
        <p:nvPicPr>
          <p:cNvPr id="4099" name="Picture 3" descr="H:\DCIM\100PHOTO\SAM_12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8979"/>
            <a:ext cx="4521201" cy="36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DCIM\100PHOTO\SAM_12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38" y="0"/>
            <a:ext cx="4626262" cy="324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6388375"/>
            <a:ext cx="440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Вторая часть эксперимента</a:t>
            </a:r>
          </a:p>
        </p:txBody>
      </p:sp>
    </p:spTree>
    <p:extLst>
      <p:ext uri="{BB962C8B-B14F-4D97-AF65-F5344CB8AC3E}">
        <p14:creationId xmlns:p14="http://schemas.microsoft.com/office/powerpoint/2010/main" val="17883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CIM\100PHOTO\SAM_1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31031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Заключительный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36298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239</TotalTime>
  <Words>91</Words>
  <Application>Microsoft Office PowerPoint</Application>
  <PresentationFormat>Экран (4:3)</PresentationFormat>
  <Paragraphs>58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Музыкальное искусство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Над проектом работали учащиеся 5 класса: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2014-01-13T12:08:10Z</dcterms:created>
  <dcterms:modified xsi:type="dcterms:W3CDTF">2014-01-21T11:04:55Z</dcterms:modified>
</cp:coreProperties>
</file>